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A06474A-FA63-4E7B-95E7-62DC327B3D92}" type="datetimeFigureOut">
              <a:rPr lang="ru-RU" smtClean="0"/>
              <a:t>21.11.2020</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581E75A5-5A12-4EAB-929A-7C4C0B6A2B31}"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878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A06474A-FA63-4E7B-95E7-62DC327B3D92}" type="datetimeFigureOut">
              <a:rPr lang="ru-RU" smtClean="0"/>
              <a:t>21.11.2020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81E75A5-5A12-4EAB-929A-7C4C0B6A2B31}" type="slidenum">
              <a:rPr lang="ru-RU" smtClean="0"/>
              <a:t>‹#›</a:t>
            </a:fld>
            <a:endParaRPr lang="ru-RU"/>
          </a:p>
        </p:txBody>
      </p:sp>
    </p:spTree>
    <p:extLst>
      <p:ext uri="{BB962C8B-B14F-4D97-AF65-F5344CB8AC3E}">
        <p14:creationId xmlns:p14="http://schemas.microsoft.com/office/powerpoint/2010/main" val="692914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A06474A-FA63-4E7B-95E7-62DC327B3D92}" type="datetimeFigureOut">
              <a:rPr lang="ru-RU" smtClean="0"/>
              <a:t>21.11.2020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1E75A5-5A12-4EAB-929A-7C4C0B6A2B31}"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9490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A06474A-FA63-4E7B-95E7-62DC327B3D92}" type="datetimeFigureOut">
              <a:rPr lang="ru-RU" smtClean="0"/>
              <a:t>21.11.2020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1E75A5-5A12-4EAB-929A-7C4C0B6A2B31}"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5993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A06474A-FA63-4E7B-95E7-62DC327B3D92}" type="datetimeFigureOut">
              <a:rPr lang="ru-RU" smtClean="0"/>
              <a:t>21.11.2020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1E75A5-5A12-4EAB-929A-7C4C0B6A2B31}" type="slidenum">
              <a:rPr lang="ru-RU" smtClean="0"/>
              <a:t>‹#›</a:t>
            </a:fld>
            <a:endParaRPr lang="ru-RU"/>
          </a:p>
        </p:txBody>
      </p:sp>
    </p:spTree>
    <p:extLst>
      <p:ext uri="{BB962C8B-B14F-4D97-AF65-F5344CB8AC3E}">
        <p14:creationId xmlns:p14="http://schemas.microsoft.com/office/powerpoint/2010/main" val="447741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A06474A-FA63-4E7B-95E7-62DC327B3D92}" type="datetimeFigureOut">
              <a:rPr lang="ru-RU" smtClean="0"/>
              <a:t>21.11.2020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1E75A5-5A12-4EAB-929A-7C4C0B6A2B31}"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2531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A06474A-FA63-4E7B-95E7-62DC327B3D92}" type="datetimeFigureOut">
              <a:rPr lang="ru-RU" smtClean="0"/>
              <a:t>21.11.2020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1E75A5-5A12-4EAB-929A-7C4C0B6A2B31}"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3195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A06474A-FA63-4E7B-95E7-62DC327B3D92}" type="datetimeFigureOut">
              <a:rPr lang="ru-RU" smtClean="0"/>
              <a:t>21.11.2020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1E75A5-5A12-4EAB-929A-7C4C0B6A2B31}"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2034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A06474A-FA63-4E7B-95E7-62DC327B3D92}" type="datetimeFigureOut">
              <a:rPr lang="ru-RU" smtClean="0"/>
              <a:t>21.11.2020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1E75A5-5A12-4EAB-929A-7C4C0B6A2B31}"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986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A06474A-FA63-4E7B-95E7-62DC327B3D92}" type="datetimeFigureOut">
              <a:rPr lang="ru-RU" smtClean="0"/>
              <a:t>21.11.2020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1E75A5-5A12-4EAB-929A-7C4C0B6A2B31}" type="slidenum">
              <a:rPr lang="ru-RU" smtClean="0"/>
              <a:t>‹#›</a:t>
            </a:fld>
            <a:endParaRPr lang="ru-RU"/>
          </a:p>
        </p:txBody>
      </p:sp>
    </p:spTree>
    <p:extLst>
      <p:ext uri="{BB962C8B-B14F-4D97-AF65-F5344CB8AC3E}">
        <p14:creationId xmlns:p14="http://schemas.microsoft.com/office/powerpoint/2010/main" val="3740507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A06474A-FA63-4E7B-95E7-62DC327B3D92}" type="datetimeFigureOut">
              <a:rPr lang="ru-RU" smtClean="0"/>
              <a:t>21.11.2020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1E75A5-5A12-4EAB-929A-7C4C0B6A2B31}"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6251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A06474A-FA63-4E7B-95E7-62DC327B3D92}" type="datetimeFigureOut">
              <a:rPr lang="ru-RU" smtClean="0"/>
              <a:t>21.11.2020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81E75A5-5A12-4EAB-929A-7C4C0B6A2B31}" type="slidenum">
              <a:rPr lang="ru-RU" smtClean="0"/>
              <a:t>‹#›</a:t>
            </a:fld>
            <a:endParaRPr lang="ru-RU"/>
          </a:p>
        </p:txBody>
      </p:sp>
    </p:spTree>
    <p:extLst>
      <p:ext uri="{BB962C8B-B14F-4D97-AF65-F5344CB8AC3E}">
        <p14:creationId xmlns:p14="http://schemas.microsoft.com/office/powerpoint/2010/main" val="2053234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A06474A-FA63-4E7B-95E7-62DC327B3D92}" type="datetimeFigureOut">
              <a:rPr lang="ru-RU" smtClean="0"/>
              <a:t>21.11.2020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81E75A5-5A12-4EAB-929A-7C4C0B6A2B31}"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5380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A06474A-FA63-4E7B-95E7-62DC327B3D92}" type="datetimeFigureOut">
              <a:rPr lang="ru-RU" smtClean="0"/>
              <a:t>21.11.2020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81E75A5-5A12-4EAB-929A-7C4C0B6A2B31}"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4918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6474A-FA63-4E7B-95E7-62DC327B3D92}" type="datetimeFigureOut">
              <a:rPr lang="ru-RU" smtClean="0"/>
              <a:t>21.11.2020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81E75A5-5A12-4EAB-929A-7C4C0B6A2B31}" type="slidenum">
              <a:rPr lang="ru-RU" smtClean="0"/>
              <a:t>‹#›</a:t>
            </a:fld>
            <a:endParaRPr lang="ru-RU"/>
          </a:p>
        </p:txBody>
      </p:sp>
    </p:spTree>
    <p:extLst>
      <p:ext uri="{BB962C8B-B14F-4D97-AF65-F5344CB8AC3E}">
        <p14:creationId xmlns:p14="http://schemas.microsoft.com/office/powerpoint/2010/main" val="116218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A06474A-FA63-4E7B-95E7-62DC327B3D92}" type="datetimeFigureOut">
              <a:rPr lang="ru-RU" smtClean="0"/>
              <a:t>21.11.2020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81E75A5-5A12-4EAB-929A-7C4C0B6A2B31}"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5775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A06474A-FA63-4E7B-95E7-62DC327B3D92}" type="datetimeFigureOut">
              <a:rPr lang="ru-RU" smtClean="0"/>
              <a:t>21.11.2020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81E75A5-5A12-4EAB-929A-7C4C0B6A2B31}" type="slidenum">
              <a:rPr lang="ru-RU" smtClean="0"/>
              <a:t>‹#›</a:t>
            </a:fld>
            <a:endParaRPr lang="ru-RU"/>
          </a:p>
        </p:txBody>
      </p:sp>
    </p:spTree>
    <p:extLst>
      <p:ext uri="{BB962C8B-B14F-4D97-AF65-F5344CB8AC3E}">
        <p14:creationId xmlns:p14="http://schemas.microsoft.com/office/powerpoint/2010/main" val="2576753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06474A-FA63-4E7B-95E7-62DC327B3D92}" type="datetimeFigureOut">
              <a:rPr lang="ru-RU" smtClean="0"/>
              <a:t>21.11.2020</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81E75A5-5A12-4EAB-929A-7C4C0B6A2B31}" type="slidenum">
              <a:rPr lang="ru-RU" smtClean="0"/>
              <a:t>‹#›</a:t>
            </a:fld>
            <a:endParaRPr lang="ru-RU"/>
          </a:p>
        </p:txBody>
      </p:sp>
    </p:spTree>
    <p:extLst>
      <p:ext uri="{BB962C8B-B14F-4D97-AF65-F5344CB8AC3E}">
        <p14:creationId xmlns:p14="http://schemas.microsoft.com/office/powerpoint/2010/main" val="3176144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2"/>
            <a:ext cx="9144000" cy="3985969"/>
          </a:xfrm>
        </p:spPr>
        <p:txBody>
          <a:bodyPr>
            <a:normAutofit fontScale="90000"/>
          </a:bodyPr>
          <a:lstStyle/>
          <a:p>
            <a:r>
              <a:rPr lang="en-US" dirty="0"/>
              <a:t>GENERAL CONCEPTS OF THE SUBSURFACE USE SYSTEM IN INTERNATIONAL ECONOMIC LAW</a:t>
            </a:r>
            <a:endParaRPr lang="ru-RU" dirty="0"/>
          </a:p>
        </p:txBody>
      </p:sp>
    </p:spTree>
    <p:extLst>
      <p:ext uri="{BB962C8B-B14F-4D97-AF65-F5344CB8AC3E}">
        <p14:creationId xmlns:p14="http://schemas.microsoft.com/office/powerpoint/2010/main" val="1823377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63255"/>
            <a:ext cx="10515600" cy="5813708"/>
          </a:xfrm>
        </p:spPr>
        <p:txBody>
          <a:bodyPr>
            <a:normAutofit fontScale="77500" lnSpcReduction="20000"/>
          </a:bodyPr>
          <a:lstStyle/>
          <a:p>
            <a:pPr algn="just"/>
            <a:r>
              <a:rPr lang="en-US" dirty="0"/>
              <a:t>Commercial oil production was first started in Romania (Ploiesti) in 1857, then three years later this experience was repeated in the Russian Empire (Baku, </a:t>
            </a:r>
            <a:r>
              <a:rPr lang="en-US" dirty="0" err="1"/>
              <a:t>Absheron</a:t>
            </a:r>
            <a:r>
              <a:rPr lang="en-US" dirty="0"/>
              <a:t> Peninsula) and in the United States (Pennsylvania). The beginning of large-scale development of oil fields in these three countries objectively required an adequate system of legal regulation of the development of mineral </a:t>
            </a:r>
            <a:r>
              <a:rPr lang="en-US" dirty="0" err="1"/>
              <a:t>resources.In</a:t>
            </a:r>
            <a:r>
              <a:rPr lang="en-US" dirty="0"/>
              <a:t> the United States-the country of traditions of the Anglo-Saxon doctrine of ownership of natural resources, they proceeded from the possibility of granting the farmer the right to own land and everything that is directly related to it. This concept, called "from heaven to hell", has been in effect in the United States since the mid-17th century. In the United States, there was a "capture rule", according to which minerals are not owned by anyone until they are extracted. However, this principle has worked successfully in relation to solid minerals, where the location of the mine shaft is easily fixed from the surface and it is impossible to penetrate into a foreign zone. Liquid and gaseous minerals, which include oil, gas and gas condensate, migrate during production and flow to the well bottom from a fairly large area. This property of oil required a fundamentally different approach compared to the approach to regulating the production of solid minerals. So, in the United States, in 1906, the case of Bernard V. </a:t>
            </a:r>
            <a:r>
              <a:rPr lang="en-US" dirty="0" err="1"/>
              <a:t>Monogahel</a:t>
            </a:r>
            <a:r>
              <a:rPr lang="en-US" dirty="0"/>
              <a:t> natural gas company was considered in court. The essence of the dispute was that the subsurface user (the defendant) drilled a well near the border of an adjacent site that belonged to another subsurface user (the plaintiff) and began to extract oil that lay under the surface of another site. The court did not satisfy the claim and issued the following decision: "Go and do the same", thereby legitimizing the "capture rule". In the United States, a country of the Anglo - Saxon legal tradition, this decision had the significance of a precedent and became decisive. However, the unfair mining system established in this way could not function for a long time. Significant adjustments were made to the system of legal regulation of subsurface use in the case of </a:t>
            </a:r>
            <a:r>
              <a:rPr lang="en-US" dirty="0" err="1"/>
              <a:t>Eliff</a:t>
            </a:r>
            <a:r>
              <a:rPr lang="en-US" dirty="0"/>
              <a:t> V. Texaco drilling company, during which the court decided that it was necessary to draw up a unified field development project, to introduce rules for the placement of production wells and the tax burden on the subsurface user</a:t>
            </a:r>
            <a:endParaRPr lang="ru-RU" dirty="0"/>
          </a:p>
        </p:txBody>
      </p:sp>
    </p:spTree>
    <p:extLst>
      <p:ext uri="{BB962C8B-B14F-4D97-AF65-F5344CB8AC3E}">
        <p14:creationId xmlns:p14="http://schemas.microsoft.com/office/powerpoint/2010/main" val="3044722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281354"/>
            <a:ext cx="10515600" cy="5895609"/>
          </a:xfrm>
        </p:spPr>
        <p:txBody>
          <a:bodyPr>
            <a:normAutofit/>
          </a:bodyPr>
          <a:lstStyle/>
          <a:p>
            <a:endParaRPr lang="en-US" sz="1900" dirty="0" smtClean="0"/>
          </a:p>
          <a:p>
            <a:r>
              <a:rPr lang="en-US" sz="1900" dirty="0"/>
              <a:t>At the beginning of the twentieth century, laws were passed in the United States (the coal lands act of 1909-the coal-bearing lands act, the agricultural entry act of 1914-the agricultural registration act, the livestock estates act of 1916-the farms and plots act). In our opinion, it is fundamental that these acts have secured the right of ownership of mineral resources for the government when transferring Federal lands to private ownership on the basis of granting the applicant a so-called land </a:t>
            </a:r>
            <a:r>
              <a:rPr lang="en-US" sz="1900" dirty="0" err="1"/>
              <a:t>patent.Courts</a:t>
            </a:r>
            <a:r>
              <a:rPr lang="en-US" sz="1900" dirty="0"/>
              <a:t> in different States have taken different approaches to the issue of mineral ownership. In fact, there were two theories, referred to as the theory of "ownership" and the theory of "non-compliance". In turn, in the theory of property, two approaches were distinguished: absolute property and qualified property. The legislation of the States of Texas, Pennsylvania, and Arkansas provided an example of the first approach, which follows the doctrine of "</a:t>
            </a:r>
            <a:r>
              <a:rPr lang="en-US" sz="1900" dirty="0" err="1"/>
              <a:t>si</a:t>
            </a:r>
            <a:r>
              <a:rPr lang="en-US" sz="1900" dirty="0"/>
              <a:t> jus EST </a:t>
            </a:r>
            <a:r>
              <a:rPr lang="en-US" sz="1900" dirty="0" err="1"/>
              <a:t>solum</a:t>
            </a:r>
            <a:r>
              <a:rPr lang="en-US" sz="1900" dirty="0"/>
              <a:t>, e jus EST </a:t>
            </a:r>
            <a:r>
              <a:rPr lang="en-US" sz="1900" dirty="0" err="1"/>
              <a:t>usque</a:t>
            </a:r>
            <a:r>
              <a:rPr lang="en-US" sz="1900" dirty="0"/>
              <a:t> ad Colum Et in Ad </a:t>
            </a:r>
            <a:r>
              <a:rPr lang="en-US" sz="1900" dirty="0" err="1"/>
              <a:t>inferos</a:t>
            </a:r>
            <a:r>
              <a:rPr lang="en-US" sz="1900" dirty="0"/>
              <a:t>" (the landowner owns everything from heaven to hell). The qualified property theory, developed in the States of California, Oklahoma, Louisiana, and Indiana, characterizes the right in relation to oil as a "profit starter", meaning the right to occupy land and take a portion of it or that it produces coal lands act. August 13, 1909. The text of the law was obtained from the website </a:t>
            </a:r>
            <a:r>
              <a:rPr lang="en-US" sz="1900" dirty="0" err="1"/>
              <a:t>wvvvv</a:t>
            </a:r>
            <a:r>
              <a:rPr lang="en-US" sz="1900" dirty="0"/>
              <a:t>. </a:t>
            </a:r>
            <a:r>
              <a:rPr lang="en-US" sz="1900" dirty="0" err="1"/>
              <a:t>ampla.Orn</a:t>
            </a:r>
            <a:r>
              <a:rPr lang="en-US" sz="1900" dirty="0"/>
              <a:t> (resource and energy Association law).Agricultural entry act, November 18, 1914. The text of the law was obtained from the website www.anipla.oriz (resource and energy law of Association).Livestock estates act, September 20, 1916. The text of the law was obtained from the website www.anipla.org (resource and energy law of Association).</a:t>
            </a:r>
            <a:endParaRPr lang="ru-RU" dirty="0"/>
          </a:p>
        </p:txBody>
      </p:sp>
    </p:spTree>
    <p:extLst>
      <p:ext uri="{BB962C8B-B14F-4D97-AF65-F5344CB8AC3E}">
        <p14:creationId xmlns:p14="http://schemas.microsoft.com/office/powerpoint/2010/main" val="2343188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668215"/>
            <a:ext cx="10515600" cy="5508748"/>
          </a:xfrm>
        </p:spPr>
        <p:txBody>
          <a:bodyPr/>
          <a:lstStyle/>
          <a:p>
            <a:pPr algn="just"/>
            <a:endParaRPr lang="en-US" dirty="0" smtClean="0"/>
          </a:p>
          <a:p>
            <a:pPr algn="just"/>
            <a:endParaRPr lang="en-US" dirty="0"/>
          </a:p>
          <a:p>
            <a:pPr algn="just"/>
            <a:endParaRPr lang="en-US" dirty="0" smtClean="0"/>
          </a:p>
          <a:p>
            <a:pPr algn="just"/>
            <a:r>
              <a:rPr lang="en-US" dirty="0"/>
              <a:t>Thus, at the first stage of development of the subsurface use system, the basic principles of legal regulation of subsurface use relations were </a:t>
            </a:r>
            <a:r>
              <a:rPr lang="en-US" dirty="0" err="1"/>
              <a:t>formed,which</a:t>
            </a:r>
            <a:r>
              <a:rPr lang="en-US" dirty="0"/>
              <a:t> were subsequently repeatedly revised and returned to again.</a:t>
            </a:r>
            <a:endParaRPr lang="ru-RU" dirty="0"/>
          </a:p>
        </p:txBody>
      </p:sp>
    </p:spTree>
    <p:extLst>
      <p:ext uri="{BB962C8B-B14F-4D97-AF65-F5344CB8AC3E}">
        <p14:creationId xmlns:p14="http://schemas.microsoft.com/office/powerpoint/2010/main" val="2519670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953721"/>
          </a:xfrm>
        </p:spPr>
        <p:txBody>
          <a:bodyPr>
            <a:normAutofit fontScale="90000"/>
          </a:bodyPr>
          <a:lstStyle/>
          <a:p>
            <a:r>
              <a:rPr lang="en-US" b="1" dirty="0" smtClean="0"/>
              <a:t/>
            </a:r>
            <a:br>
              <a:rPr lang="en-US" b="1" dirty="0" smtClean="0"/>
            </a:br>
            <a:r>
              <a:rPr lang="ru-RU" b="1" dirty="0" smtClean="0"/>
              <a:t>II </a:t>
            </a:r>
            <a:r>
              <a:rPr lang="ru-RU" b="1" dirty="0"/>
              <a:t>этап: 1917-1950 гг.</a:t>
            </a:r>
            <a:br>
              <a:rPr lang="ru-RU" b="1" dirty="0"/>
            </a:br>
            <a:endParaRPr lang="ru-RU" dirty="0"/>
          </a:p>
        </p:txBody>
      </p:sp>
      <p:sp>
        <p:nvSpPr>
          <p:cNvPr id="3" name="Объект 2"/>
          <p:cNvSpPr>
            <a:spLocks noGrp="1"/>
          </p:cNvSpPr>
          <p:nvPr>
            <p:ph idx="1"/>
          </p:nvPr>
        </p:nvSpPr>
        <p:spPr>
          <a:xfrm>
            <a:off x="838200" y="1230923"/>
            <a:ext cx="10515600" cy="4946040"/>
          </a:xfrm>
        </p:spPr>
        <p:txBody>
          <a:bodyPr/>
          <a:lstStyle/>
          <a:p>
            <a:endParaRPr lang="en-US" dirty="0" smtClean="0"/>
          </a:p>
          <a:p>
            <a:endParaRPr lang="en-US" dirty="0"/>
          </a:p>
          <a:p>
            <a:pPr algn="just"/>
            <a:r>
              <a:rPr lang="en-US" dirty="0"/>
              <a:t>The second stage of development of the subsoil use system can be called one of the most dramatic and controversial stages. The revolution of 1917 not only changed the procedure for using mineral resources in Russia, but also predetermined the formation of two different approaches to the development of oil and gas fields, which were in a state of confrontation for 70 years</a:t>
            </a:r>
            <a:endParaRPr lang="ru-RU" dirty="0"/>
          </a:p>
        </p:txBody>
      </p:sp>
    </p:spTree>
    <p:extLst>
      <p:ext uri="{BB962C8B-B14F-4D97-AF65-F5344CB8AC3E}">
        <p14:creationId xmlns:p14="http://schemas.microsoft.com/office/powerpoint/2010/main" val="82169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545123"/>
            <a:ext cx="10515600" cy="5631840"/>
          </a:xfrm>
        </p:spPr>
        <p:txBody>
          <a:bodyPr>
            <a:normAutofit/>
          </a:bodyPr>
          <a:lstStyle/>
          <a:p>
            <a:r>
              <a:rPr lang="en-US" dirty="0"/>
              <a:t>The second Congress of Soviets on October 26 (November 8), 1917, one of its first Decrees - the Decree "on land" - proclaimed the nationalization of all natural resources. From that moment on, the state was recognized as the sole and sole owner of the land and its subsoil. The decree" on the subsoil of the earth " of 1920 detailed the procedure for subsoil use, the initial beginning of which was the right of state ownership of the subsoil and its resources. Later, in 1927, by a Resolution of the CEC and the </a:t>
            </a:r>
            <a:r>
              <a:rPr lang="en-US" dirty="0" err="1"/>
              <a:t>SNKThe</a:t>
            </a:r>
            <a:r>
              <a:rPr lang="en-US" dirty="0"/>
              <a:t> USSR approved the "Mountain state of the USSR", which, in particular, </a:t>
            </a:r>
            <a:r>
              <a:rPr lang="en-US" dirty="0" err="1"/>
              <a:t>fixed:exclusive</a:t>
            </a:r>
            <a:r>
              <a:rPr lang="en-US" dirty="0"/>
              <a:t> state ownership of the subsurface and subsurface </a:t>
            </a:r>
            <a:r>
              <a:rPr lang="en-US" dirty="0" err="1"/>
              <a:t>resources;About</a:t>
            </a:r>
            <a:r>
              <a:rPr lang="en-US" dirty="0"/>
              <a:t> the earth. Decree of the II Congress of Soviets of 26.10 (08.11) 1917 / / SU RSFSR 1917, No. 1, art. Decree of the SNK of the RSFSR of 30.04.1920 // SU RSFSR 1920, No. 4, article 43Mountain state of the USSR. UTV. VTSIK and SNK of the USSR from 09.09.1927 // SU RSFSR 1927, No. 68, art. 687, 688</a:t>
            </a:r>
            <a:endParaRPr lang="ru-RU" dirty="0"/>
          </a:p>
        </p:txBody>
      </p:sp>
    </p:spTree>
    <p:extLst>
      <p:ext uri="{BB962C8B-B14F-4D97-AF65-F5344CB8AC3E}">
        <p14:creationId xmlns:p14="http://schemas.microsoft.com/office/powerpoint/2010/main" val="1917692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422031"/>
            <a:ext cx="10515600" cy="5754932"/>
          </a:xfrm>
        </p:spPr>
        <p:txBody>
          <a:bodyPr/>
          <a:lstStyle/>
          <a:p>
            <a:pPr lvl="0"/>
            <a:endParaRPr lang="en-US" dirty="0" smtClean="0"/>
          </a:p>
          <a:p>
            <a:pPr lvl="0"/>
            <a:endParaRPr lang="en-US" dirty="0"/>
          </a:p>
          <a:p>
            <a:pPr lvl="0"/>
            <a:r>
              <a:rPr lang="en-US" dirty="0"/>
              <a:t>ability to dispose of extracted minerals by a subsurface </a:t>
            </a:r>
            <a:r>
              <a:rPr lang="en-US" dirty="0" err="1"/>
              <a:t>user;provision</a:t>
            </a:r>
            <a:r>
              <a:rPr lang="en-US" dirty="0"/>
              <a:t> of mineral resources for use either on a competitive or non-competitive </a:t>
            </a:r>
            <a:r>
              <a:rPr lang="en-US" dirty="0" err="1"/>
              <a:t>basis;contractual</a:t>
            </a:r>
            <a:r>
              <a:rPr lang="en-US" dirty="0"/>
              <a:t> form of granting the right of subsurface </a:t>
            </a:r>
            <a:r>
              <a:rPr lang="en-US" dirty="0" err="1"/>
              <a:t>use;paid</a:t>
            </a:r>
            <a:r>
              <a:rPr lang="en-US" dirty="0"/>
              <a:t> (in-kind or monetary) use of mineral resources; </a:t>
            </a:r>
            <a:r>
              <a:rPr lang="en-US" dirty="0" err="1"/>
              <a:t>astrict</a:t>
            </a:r>
            <a:r>
              <a:rPr lang="en-US" dirty="0"/>
              <a:t> system of state control and supervision over the qualitative and quantitative performance of the subsoil user's obligations</a:t>
            </a:r>
            <a:endParaRPr lang="ru-RU" dirty="0"/>
          </a:p>
        </p:txBody>
      </p:sp>
    </p:spTree>
    <p:extLst>
      <p:ext uri="{BB962C8B-B14F-4D97-AF65-F5344CB8AC3E}">
        <p14:creationId xmlns:p14="http://schemas.microsoft.com/office/powerpoint/2010/main" val="3724055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659423"/>
            <a:ext cx="10515600" cy="5517540"/>
          </a:xfrm>
        </p:spPr>
        <p:txBody>
          <a:bodyPr/>
          <a:lstStyle/>
          <a:p>
            <a:endParaRPr lang="en-US" dirty="0" smtClean="0"/>
          </a:p>
          <a:p>
            <a:endParaRPr lang="en-US" dirty="0"/>
          </a:p>
          <a:p>
            <a:endParaRPr lang="en-US" dirty="0" smtClean="0"/>
          </a:p>
          <a:p>
            <a:r>
              <a:rPr lang="ru-RU" dirty="0" smtClean="0"/>
              <a:t>Таким </a:t>
            </a:r>
            <a:r>
              <a:rPr lang="ru-RU" dirty="0"/>
              <a:t>образом, второй этап системы недропользования можно охарактеризовать не только как этап так называемого «картельного сговора», деятельность которого формировала мировую политику недропользования, но и как этап, в рамках которого были заложены начала противостояния двух систем в области недропользования, во многом, определившие дальнейший ход развития системы недропользования.</a:t>
            </a:r>
          </a:p>
          <a:p>
            <a:endParaRPr lang="ru-RU" dirty="0"/>
          </a:p>
        </p:txBody>
      </p:sp>
    </p:spTree>
    <p:extLst>
      <p:ext uri="{BB962C8B-B14F-4D97-AF65-F5344CB8AC3E}">
        <p14:creationId xmlns:p14="http://schemas.microsoft.com/office/powerpoint/2010/main" val="1704811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13044"/>
          </a:xfrm>
        </p:spPr>
        <p:txBody>
          <a:bodyPr>
            <a:normAutofit fontScale="90000"/>
          </a:bodyPr>
          <a:lstStyle/>
          <a:p>
            <a:r>
              <a:rPr lang="ru-RU" b="1" dirty="0"/>
              <a:t>III этап: 1950-1990 гг.</a:t>
            </a:r>
            <a:br>
              <a:rPr lang="ru-RU" b="1" dirty="0"/>
            </a:br>
            <a:endParaRPr lang="ru-RU" dirty="0"/>
          </a:p>
        </p:txBody>
      </p:sp>
      <p:sp>
        <p:nvSpPr>
          <p:cNvPr id="3" name="Объект 2"/>
          <p:cNvSpPr>
            <a:spLocks noGrp="1"/>
          </p:cNvSpPr>
          <p:nvPr>
            <p:ph idx="1"/>
          </p:nvPr>
        </p:nvSpPr>
        <p:spPr>
          <a:xfrm>
            <a:off x="838200" y="1178170"/>
            <a:ext cx="10515600" cy="4998793"/>
          </a:xfrm>
        </p:spPr>
        <p:txBody>
          <a:bodyPr>
            <a:normAutofit/>
          </a:bodyPr>
          <a:lstStyle/>
          <a:p>
            <a:pPr algn="just"/>
            <a:r>
              <a:rPr lang="en-US" dirty="0"/>
              <a:t>In the 1960s, the order established by the Cartel in the field of subsoil use began to change its configuration, which was due to both national and international legal aspects. In many countries, national liberation revolutions took place, during which the nationalization of the oil and gas industry was carried out. As a result, processes of domestic law-making were initiated, aimed at changing the existing mechanisms for regulating subsurface use and creating new, national principles for regulating subsurface use. Many countries have developed qualitatively new models of the "subsurface use system" (production sharing Agreement (PSA), licensing, and upgraded concessions).</a:t>
            </a:r>
            <a:endParaRPr lang="ru-RU" dirty="0"/>
          </a:p>
        </p:txBody>
      </p:sp>
    </p:spTree>
    <p:extLst>
      <p:ext uri="{BB962C8B-B14F-4D97-AF65-F5344CB8AC3E}">
        <p14:creationId xmlns:p14="http://schemas.microsoft.com/office/powerpoint/2010/main" val="2382107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571500"/>
            <a:ext cx="10515600" cy="5605463"/>
          </a:xfrm>
        </p:spPr>
        <p:txBody>
          <a:bodyPr>
            <a:normAutofit fontScale="92500" lnSpcReduction="10000"/>
          </a:bodyPr>
          <a:lstStyle/>
          <a:p>
            <a:r>
              <a:rPr lang="en-US" dirty="0"/>
              <a:t>Creation in September 1960 of the Organization of petroleum exporting countries (OPEC), which included Iran, Iraq, Saudi Arabia and Venezuela, and later joined the United Arab Emirates, Qatar, Libya, </a:t>
            </a:r>
            <a:r>
              <a:rPr lang="en-US" dirty="0" err="1"/>
              <a:t>Algeria,Indonesia</a:t>
            </a:r>
            <a:r>
              <a:rPr lang="en-US" dirty="0"/>
              <a:t>, Nigeria, Ecuador and Gabon were the next steps in changing the world order in the field of subsoil </a:t>
            </a:r>
            <a:r>
              <a:rPr lang="en-US" dirty="0" err="1"/>
              <a:t>use.The</a:t>
            </a:r>
            <a:r>
              <a:rPr lang="en-US" dirty="0"/>
              <a:t> decisions of the OPEC regional organization to increase the share of state participation of the host country to 51% in joint ventures, as well as to change the production sharing system by increasing the share of the host state from 8% to 65%, were supported not only by the USSR, but also by the </a:t>
            </a:r>
            <a:r>
              <a:rPr lang="en-US" dirty="0" err="1"/>
              <a:t>UN.Resolution</a:t>
            </a:r>
            <a:r>
              <a:rPr lang="en-US" dirty="0"/>
              <a:t> No. 626 of the UN General Assembly from 21.12.1952 and No. 1803 of 14.12.1962 years, contained fundamentally new provisions: "the right of peoples freely to use and exploit your wealth is an integral part of sovereignty" and "every state has the right and will take a holistic permanent sovereignty, including possession, use and disposal, all the natural wealth, resources and economic activities", as well as Charter29economic rights and obligations of States of December 12, 1974, which established the norm "the state exercises full sovereignty over all its wealth, natural resources and economic activities, including the right to own, use and operate", defined new contours of the structure of the subsurface use </a:t>
            </a:r>
            <a:r>
              <a:rPr lang="en-US" dirty="0" err="1"/>
              <a:t>system.UNGA</a:t>
            </a:r>
            <a:r>
              <a:rPr lang="en-US" dirty="0"/>
              <a:t> resolution No. 1803 of 14.12. 1962 "Permanent sovereignty over natural resources". The text of the resolution was obtained via the official UN website - vvvvw.un.org.</a:t>
            </a:r>
            <a:endParaRPr lang="ru-RU" dirty="0"/>
          </a:p>
        </p:txBody>
      </p:sp>
    </p:spTree>
    <p:extLst>
      <p:ext uri="{BB962C8B-B14F-4D97-AF65-F5344CB8AC3E}">
        <p14:creationId xmlns:p14="http://schemas.microsoft.com/office/powerpoint/2010/main" val="1234698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492369"/>
            <a:ext cx="10515600" cy="5684594"/>
          </a:xfrm>
        </p:spPr>
        <p:txBody>
          <a:bodyPr/>
          <a:lstStyle/>
          <a:p>
            <a:pPr algn="just"/>
            <a:endParaRPr lang="en-US" dirty="0" smtClean="0"/>
          </a:p>
          <a:p>
            <a:pPr algn="just"/>
            <a:endParaRPr lang="en-US" dirty="0"/>
          </a:p>
          <a:p>
            <a:pPr algn="just"/>
            <a:r>
              <a:rPr lang="en-US" dirty="0"/>
              <a:t>Thus, despite the opposition of two opposite approaches, during the third stage of the development of the subsurface use system, there was a serious evolution in the field of legal regulation of subsurface use and interpretation of the right of ownership of subsurface resources. The right of peoples to own and use mineral resources was established as an integral element of the sovereignty of each state and qualitatively "new models of subsurface use" were developed.</a:t>
            </a:r>
            <a:endParaRPr lang="ru-RU" dirty="0"/>
          </a:p>
        </p:txBody>
      </p:sp>
    </p:spTree>
    <p:extLst>
      <p:ext uri="{BB962C8B-B14F-4D97-AF65-F5344CB8AC3E}">
        <p14:creationId xmlns:p14="http://schemas.microsoft.com/office/powerpoint/2010/main" val="1654097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747346"/>
            <a:ext cx="10515600" cy="5429617"/>
          </a:xfrm>
        </p:spPr>
        <p:txBody>
          <a:bodyPr/>
          <a:lstStyle/>
          <a:p>
            <a:endParaRPr lang="en-US" dirty="0" smtClean="0"/>
          </a:p>
          <a:p>
            <a:pPr algn="ctr"/>
            <a:r>
              <a:rPr lang="en-US" b="1" dirty="0"/>
              <a:t>World order in the field of subsoil </a:t>
            </a:r>
            <a:r>
              <a:rPr lang="en-US" b="1" dirty="0" err="1"/>
              <a:t>use:stages</a:t>
            </a:r>
            <a:r>
              <a:rPr lang="en-US" b="1" dirty="0"/>
              <a:t> of development, basic concepts, legal </a:t>
            </a:r>
            <a:r>
              <a:rPr lang="en-US" b="1" dirty="0" smtClean="0"/>
              <a:t>regulation</a:t>
            </a:r>
            <a:endParaRPr lang="ru-RU" b="1" dirty="0" smtClean="0"/>
          </a:p>
          <a:p>
            <a:pPr algn="ctr"/>
            <a:endParaRPr lang="ru-RU" b="1" dirty="0"/>
          </a:p>
          <a:p>
            <a:pPr algn="ctr"/>
            <a:r>
              <a:rPr lang="en-US" b="1" dirty="0"/>
              <a:t>Classification of the subsurface use </a:t>
            </a:r>
            <a:r>
              <a:rPr lang="en-US" b="1" dirty="0" err="1"/>
              <a:t>system.Comparative</a:t>
            </a:r>
            <a:r>
              <a:rPr lang="en-US" b="1" dirty="0"/>
              <a:t> analysis of the types of the subsoil use system</a:t>
            </a:r>
            <a:endParaRPr lang="ru-RU" b="1" dirty="0"/>
          </a:p>
        </p:txBody>
      </p:sp>
    </p:spTree>
    <p:extLst>
      <p:ext uri="{BB962C8B-B14F-4D97-AF65-F5344CB8AC3E}">
        <p14:creationId xmlns:p14="http://schemas.microsoft.com/office/powerpoint/2010/main" val="227270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883383"/>
          </a:xfrm>
        </p:spPr>
        <p:txBody>
          <a:bodyPr>
            <a:normAutofit fontScale="90000"/>
          </a:bodyPr>
          <a:lstStyle/>
          <a:p>
            <a:pPr algn="ctr"/>
            <a:r>
              <a:rPr lang="ru-RU" b="1" dirty="0"/>
              <a:t>IV этап: 1990 г. - по </a:t>
            </a:r>
            <a:r>
              <a:rPr lang="ru-RU" b="1" dirty="0" err="1"/>
              <a:t>н.вр</a:t>
            </a:r>
            <a:r>
              <a:rPr lang="ru-RU" b="1" dirty="0"/>
              <a:t>.</a:t>
            </a:r>
            <a:br>
              <a:rPr lang="ru-RU" b="1" dirty="0"/>
            </a:br>
            <a:endParaRPr lang="ru-RU" dirty="0"/>
          </a:p>
        </p:txBody>
      </p:sp>
      <p:sp>
        <p:nvSpPr>
          <p:cNvPr id="3" name="Объект 2"/>
          <p:cNvSpPr>
            <a:spLocks noGrp="1"/>
          </p:cNvSpPr>
          <p:nvPr>
            <p:ph idx="1"/>
          </p:nvPr>
        </p:nvSpPr>
        <p:spPr>
          <a:xfrm>
            <a:off x="838200" y="993532"/>
            <a:ext cx="10515600" cy="5183432"/>
          </a:xfrm>
        </p:spPr>
        <p:txBody>
          <a:bodyPr>
            <a:normAutofit lnSpcReduction="10000"/>
          </a:bodyPr>
          <a:lstStyle/>
          <a:p>
            <a:pPr algn="just"/>
            <a:r>
              <a:rPr lang="en-US" dirty="0"/>
              <a:t>The formation of a fourth stage of development of the system of management was due to the collapse of the Soviet Union, the internationalization of economic activities of States, the deepening international division of labor and globalization of international economic relations behind the development processes of liberalization policy in the sphere of subsoil use and to strengthening the position of transnational corporations (TNCs). The changes that have taken hold in many countries have led to the fact that the factors that influence the creation and functioning of the subsurface management system are again in new historical </a:t>
            </a:r>
            <a:r>
              <a:rPr lang="en-US" dirty="0" err="1"/>
              <a:t>conditions.The</a:t>
            </a:r>
            <a:r>
              <a:rPr lang="en-US" dirty="0"/>
              <a:t> peculiarity of this stage is, first, that at the end of the XX and beginning of the XIX century, the geography of oil and gas production and consumption changed significantly. Forecasts for an increase in oil consumption in developing countries, primarily due to China and India, have been realized, while the roles of these countries have begun to change dramatically - from typical energy consumers to active participants in the subsurface use system.</a:t>
            </a:r>
            <a:endParaRPr lang="ru-RU" dirty="0"/>
          </a:p>
        </p:txBody>
      </p:sp>
    </p:spTree>
    <p:extLst>
      <p:ext uri="{BB962C8B-B14F-4D97-AF65-F5344CB8AC3E}">
        <p14:creationId xmlns:p14="http://schemas.microsoft.com/office/powerpoint/2010/main" val="1941750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606669"/>
            <a:ext cx="10515600" cy="5570294"/>
          </a:xfrm>
        </p:spPr>
        <p:txBody>
          <a:bodyPr>
            <a:normAutofit/>
          </a:bodyPr>
          <a:lstStyle/>
          <a:p>
            <a:pPr algn="just"/>
            <a:r>
              <a:rPr lang="en-US" b="1" dirty="0"/>
              <a:t>Subsurface use is a relationship that arises in connection with the geological study, use and protection of the subsurface resources of the territory of the </a:t>
            </a:r>
            <a:r>
              <a:rPr lang="en-US" b="1" dirty="0" smtClean="0"/>
              <a:t>state.</a:t>
            </a:r>
            <a:endParaRPr lang="ru-RU" b="1" dirty="0"/>
          </a:p>
          <a:p>
            <a:pPr algn="just"/>
            <a:r>
              <a:rPr lang="en-US" b="1" dirty="0" smtClean="0"/>
              <a:t>Thus</a:t>
            </a:r>
            <a:r>
              <a:rPr lang="en-US" b="1" dirty="0"/>
              <a:t>, it would be appropriate to legally define such concepts as" subsurface users "and" subsurface use "</a:t>
            </a:r>
            <a:r>
              <a:rPr lang="en-US" b="1" dirty="0" err="1"/>
              <a:t>and"subsurface</a:t>
            </a:r>
            <a:r>
              <a:rPr lang="en-US" b="1" dirty="0"/>
              <a:t> use </a:t>
            </a:r>
            <a:r>
              <a:rPr lang="en-US" b="1" dirty="0" err="1"/>
              <a:t>system".Legal</a:t>
            </a:r>
            <a:r>
              <a:rPr lang="en-US" b="1" dirty="0"/>
              <a:t> </a:t>
            </a:r>
            <a:r>
              <a:rPr lang="en-US" b="1" dirty="0" err="1"/>
              <a:t>regulationThe</a:t>
            </a:r>
            <a:r>
              <a:rPr lang="en-US" b="1" dirty="0"/>
              <a:t> sphere of subsurface use is the area of maximum integration of public and private law principles in legal regulation. It is enough to indicate the vector of impact-this is constitutional, financial, investment, tax, customs, and mining law. The legal regulation of the subsurface use system is based on the norms of public international law and national </a:t>
            </a:r>
            <a:r>
              <a:rPr lang="en-US" b="1" dirty="0" err="1"/>
              <a:t>law.Issues</a:t>
            </a:r>
            <a:r>
              <a:rPr lang="en-US" b="1" dirty="0"/>
              <a:t> of ownership and property rights in the field of subsoil use in a certain way objectively "bind" the public aspect. The subject structure of the subsurface use system determines the variety of contractual forms and relationships in the field of subsurface use.</a:t>
            </a:r>
            <a:endParaRPr lang="ru-RU" dirty="0"/>
          </a:p>
        </p:txBody>
      </p:sp>
    </p:spTree>
    <p:extLst>
      <p:ext uri="{BB962C8B-B14F-4D97-AF65-F5344CB8AC3E}">
        <p14:creationId xmlns:p14="http://schemas.microsoft.com/office/powerpoint/2010/main" val="3028519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641838"/>
            <a:ext cx="10515600" cy="5535125"/>
          </a:xfrm>
        </p:spPr>
        <p:txBody>
          <a:bodyPr>
            <a:normAutofit/>
          </a:bodyPr>
          <a:lstStyle/>
          <a:p>
            <a:pPr algn="just"/>
            <a:r>
              <a:rPr lang="en-US" dirty="0"/>
              <a:t>Bilateral intergovernmental agreements concluded indefinitely or for long periods establish a common legal framework not only for trade relations, but also for encouraging investment in the field of subsurface use. We emphasize that international treaties not only regulate relations between the participating States, but their provisions have legal consequences for the parties to contracts if the parties are under the jurisdiction of the Contracting </a:t>
            </a:r>
            <a:r>
              <a:rPr lang="en-US" dirty="0" err="1"/>
              <a:t>States.The</a:t>
            </a:r>
            <a:r>
              <a:rPr lang="en-US" dirty="0"/>
              <a:t> legal regulation of contracts in the field of subsurface use has a number of specific features that differ slightly from foreign economic transactions. Since it is a matter of state ownership, the state-the owner of the subsoil carries out constant control over the investor's activities and can at any stage intervene in the contract execution process, including its revision. The activities of the subsurface user are fully regulated and controlled by the state-the owner of the subsurface resources within the limits of national jurisdiction</a:t>
            </a:r>
            <a:endParaRPr lang="ru-RU" dirty="0"/>
          </a:p>
        </p:txBody>
      </p:sp>
    </p:spTree>
    <p:extLst>
      <p:ext uri="{BB962C8B-B14F-4D97-AF65-F5344CB8AC3E}">
        <p14:creationId xmlns:p14="http://schemas.microsoft.com/office/powerpoint/2010/main" val="2911260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413238"/>
            <a:ext cx="10515600" cy="5763725"/>
          </a:xfrm>
        </p:spPr>
        <p:txBody>
          <a:bodyPr/>
          <a:lstStyle/>
          <a:p>
            <a:pPr algn="just"/>
            <a:endParaRPr lang="en-US" dirty="0" smtClean="0"/>
          </a:p>
          <a:p>
            <a:pPr algn="just"/>
            <a:endParaRPr lang="en-US" dirty="0"/>
          </a:p>
          <a:p>
            <a:pPr algn="just"/>
            <a:r>
              <a:rPr lang="en-US" dirty="0"/>
              <a:t>The process of globalization is objectively associated with the need to unify legislation regulating the system of subsurface use. Despite the current trends in the development of the unified legislation in the field of subsoil use, and States ' involvement in the integration processes in Europe and in the Western hemisphere, several countries still retain the features of the unique system of management, among which the special place is occupied by the Islamic Republic of Iran, USA, Peru, UK and Norway.</a:t>
            </a:r>
            <a:endParaRPr lang="ru-RU" dirty="0"/>
          </a:p>
        </p:txBody>
      </p:sp>
    </p:spTree>
    <p:extLst>
      <p:ext uri="{BB962C8B-B14F-4D97-AF65-F5344CB8AC3E}">
        <p14:creationId xmlns:p14="http://schemas.microsoft.com/office/powerpoint/2010/main" val="224768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60485"/>
            <a:ext cx="10515600" cy="5816478"/>
          </a:xfrm>
        </p:spPr>
        <p:txBody>
          <a:bodyPr>
            <a:normAutofit fontScale="92500" lnSpcReduction="10000"/>
          </a:bodyPr>
          <a:lstStyle/>
          <a:p>
            <a:r>
              <a:rPr lang="en-US" dirty="0"/>
              <a:t>In this regard, it seems appropriate to turn to the analysis of the subsurface use system of Iran, which is one of the most unique in the world. In a country where more than 9% of the world's oil reserves and 15% of natural gas reserves are concentrated, there is a complete ban on granting concessions to foreign investors and applying the PSA mechanism. Article 81 of the Constitution of the Islamic Republic of Iran States that "it is absolutely prohibited for the Government to grant concessions to foreigners for the organization of public companies and organizations or societies in the commercial, agricultural, industrial and extractive sectors in the service sector". Adopted by the Parliament in 2001 The law "on attracting and protecting foreign investment" was revised several times in accordance with the decision of the Supervisory Board, which consists of the country's leading theologians. An interesting example of the Council's decisions is the final document of the meeting of the Supervisory Board, which stated the need to impose a ban on such a form of investment as project financing, which contradicts Islamic norms, providing for the rejection of usury, as well as the provision of state guarantees to foreign investors, since "the concept of a foreign investor includes foreign governments and state-owned companies that may pose a threat to the national security of the country".</a:t>
            </a:r>
            <a:r>
              <a:rPr lang="ru-RU" b="1" dirty="0"/>
              <a:t>	</a:t>
            </a:r>
            <a:r>
              <a:rPr lang="ru-RU" b="1" dirty="0" err="1"/>
              <a:t>Крутихин</a:t>
            </a:r>
            <a:r>
              <a:rPr lang="ru-RU" b="1" dirty="0"/>
              <a:t>, М. Иранские контракты </a:t>
            </a:r>
            <a:r>
              <a:rPr lang="en-US" b="1" dirty="0"/>
              <a:t>buy</a:t>
            </a:r>
            <a:r>
              <a:rPr lang="ru-RU" b="1" dirty="0"/>
              <a:t>-</a:t>
            </a:r>
            <a:r>
              <a:rPr lang="en-US" b="1" dirty="0"/>
              <a:t>back </a:t>
            </a:r>
            <a:r>
              <a:rPr lang="ru-RU" b="1" dirty="0"/>
              <a:t>/ М. </a:t>
            </a:r>
            <a:r>
              <a:rPr lang="ru-RU" b="1" dirty="0" err="1"/>
              <a:t>Крутихип</a:t>
            </a:r>
            <a:r>
              <a:rPr lang="ru-RU" b="1" dirty="0"/>
              <a:t> // Текст статьи получен с помощью сайта </a:t>
            </a:r>
            <a:r>
              <a:rPr lang="en-US" b="1" u="sng" dirty="0"/>
              <a:t>vvww.ruseneruv.com</a:t>
            </a:r>
            <a:endParaRPr lang="ru-RU" b="1" dirty="0"/>
          </a:p>
          <a:p>
            <a:endParaRPr lang="ru-RU" dirty="0"/>
          </a:p>
        </p:txBody>
      </p:sp>
    </p:spTree>
    <p:extLst>
      <p:ext uri="{BB962C8B-B14F-4D97-AF65-F5344CB8AC3E}">
        <p14:creationId xmlns:p14="http://schemas.microsoft.com/office/powerpoint/2010/main" val="3501293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668215"/>
            <a:ext cx="10515600" cy="5508748"/>
          </a:xfrm>
        </p:spPr>
        <p:txBody>
          <a:bodyPr/>
          <a:lstStyle/>
          <a:p>
            <a:endParaRPr lang="en-US" dirty="0" smtClean="0"/>
          </a:p>
          <a:p>
            <a:endParaRPr lang="en-US" dirty="0"/>
          </a:p>
          <a:p>
            <a:r>
              <a:rPr lang="en-US" dirty="0"/>
              <a:t>The us subsoil use system is one of the most complex in the world. The emergence of such a system is due to a multi-level hierarchy of ownership rights to mineral resources. At the Federal level, subsurface use relations are regulated by the United States Mining Act of 1872 and the mining lease Act (1920 and 1947). State legislation regulates a significant, if not most of the issues in the field of subsurface use</a:t>
            </a:r>
            <a:endParaRPr lang="ru-RU" dirty="0"/>
          </a:p>
        </p:txBody>
      </p:sp>
    </p:spTree>
    <p:extLst>
      <p:ext uri="{BB962C8B-B14F-4D97-AF65-F5344CB8AC3E}">
        <p14:creationId xmlns:p14="http://schemas.microsoft.com/office/powerpoint/2010/main" val="3430195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527538"/>
            <a:ext cx="10515600" cy="5649425"/>
          </a:xfrm>
        </p:spPr>
        <p:txBody>
          <a:bodyPr>
            <a:normAutofit fontScale="77500" lnSpcReduction="20000"/>
          </a:bodyPr>
          <a:lstStyle/>
          <a:p>
            <a:pPr algn="just"/>
            <a:endParaRPr lang="en-US" dirty="0" smtClean="0"/>
          </a:p>
          <a:p>
            <a:pPr algn="just"/>
            <a:r>
              <a:rPr lang="en-US" dirty="0"/>
              <a:t>Leases apply to all types of seabed mineral resources within the 200-mile economic zone of the United States. In accordance with the lease system, in order to conduct prospecting and exploration work, you must first purchase a paid license from the Federal administration for the exclusive right to conduct these works within the boundaries of a designated area of territory or water area for a specified period, usually from 3 to 5 years. The lease agreement is concluded based on the results of the auction. Bidding is based on the amount of the bonus, the amount of which is set by the company itself, taking into account the assessment of the site's prospects and the economic situation. The maximum area of the rental plot is limited and does not exceed 2560 </a:t>
            </a:r>
            <a:r>
              <a:rPr lang="en-US" dirty="0" err="1"/>
              <a:t>acres.In</a:t>
            </a:r>
            <a:r>
              <a:rPr lang="en-US" dirty="0"/>
              <a:t> addition to the listed grounds, the right to use the subsoil may be granted in accordance with a concession agreement or a corresponding type of agreement that formalizes a transaction on the acquisition of rights to the </a:t>
            </a:r>
            <a:r>
              <a:rPr lang="en-US" dirty="0" err="1"/>
              <a:t>subsoil.The</a:t>
            </a:r>
            <a:r>
              <a:rPr lang="en-US" dirty="0"/>
              <a:t> legal basis for the UK's subsurface use system is the petroleum Production Act (1934), according to which ownership of the country's hydrocarbon resources belongs to the ruling monarchy, which essentially defines state ownership of the subsurface and natural resources. Later, state ownership of the subsoil was confirmed In the continental Shelf Act (1964), which extended these rights to the British sector of the </a:t>
            </a:r>
            <a:r>
              <a:rPr lang="en-US" dirty="0" err="1"/>
              <a:t>shelf.Petrova</a:t>
            </a:r>
            <a:r>
              <a:rPr lang="en-US" dirty="0"/>
              <a:t>, A. P. The right to use mineral resources in the United States / A. P. </a:t>
            </a:r>
            <a:r>
              <a:rPr lang="en-US" dirty="0" err="1"/>
              <a:t>Petrova</a:t>
            </a:r>
            <a:r>
              <a:rPr lang="en-US" dirty="0"/>
              <a:t>. // Oil-</a:t>
            </a:r>
            <a:r>
              <a:rPr lang="en-US" dirty="0" err="1"/>
              <a:t>gasvertical</a:t>
            </a:r>
            <a:r>
              <a:rPr lang="en-US" dirty="0"/>
              <a:t>. - 1999. - No. 4. - P. 11.oFor the right to use mineral resources, a royalty is charged, which is 1/8 of the profit for continental deposits and 1/6 of the profit for offshore deposits. Moreover, royalties are charged immediately after the start of oil production. US law provides for the establishment of a reduced royalty rate in the following cases: 1) when developing low-yield wells on land and fields from which heavy oil is extracted; 2) during periods of lower oil prices; 3) when extracting oil from deep-water wells in the Gulf of Mexico. Subsurface users pay income tax. The Federal tax rate is usually 35%.</a:t>
            </a:r>
            <a:endParaRPr lang="ru-RU" dirty="0"/>
          </a:p>
        </p:txBody>
      </p:sp>
    </p:spTree>
    <p:extLst>
      <p:ext uri="{BB962C8B-B14F-4D97-AF65-F5344CB8AC3E}">
        <p14:creationId xmlns:p14="http://schemas.microsoft.com/office/powerpoint/2010/main" val="974119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25315"/>
            <a:ext cx="10515600" cy="5851648"/>
          </a:xfrm>
        </p:spPr>
        <p:txBody>
          <a:bodyPr>
            <a:normAutofit/>
          </a:bodyPr>
          <a:lstStyle/>
          <a:p>
            <a:endParaRPr lang="ru-RU" dirty="0" smtClean="0"/>
          </a:p>
          <a:p>
            <a:endParaRPr lang="ru-RU" dirty="0"/>
          </a:p>
          <a:p>
            <a:r>
              <a:rPr lang="en-US" dirty="0" smtClean="0"/>
              <a:t>The </a:t>
            </a:r>
            <a:r>
              <a:rPr lang="en-US" dirty="0"/>
              <a:t>UK licensing system is called "discretionary", i.e. the system under which a public authority makes a decision to grant a license based on an analysis of the compliance of submitted proposals with the announced competition criteria. For licensing purposes, the British continental shelf is divided into squares according to the coordination grid, which is divided into 30 blocks with an area of 250 sq. km. UK Legislation provides for two </a:t>
            </a:r>
            <a:r>
              <a:rPr lang="en-US" dirty="0" err="1"/>
              <a:t>typesof</a:t>
            </a:r>
            <a:r>
              <a:rPr lang="en-US" dirty="0"/>
              <a:t> licenses: a </a:t>
            </a:r>
            <a:r>
              <a:rPr lang="en-US" dirty="0" err="1"/>
              <a:t>mininglicense</a:t>
            </a:r>
            <a:r>
              <a:rPr lang="en-US" dirty="0"/>
              <a:t> and a geological exploration </a:t>
            </a:r>
            <a:r>
              <a:rPr lang="en-US" dirty="0" err="1"/>
              <a:t>licenseA</a:t>
            </a:r>
            <a:r>
              <a:rPr lang="en-US" dirty="0"/>
              <a:t> geological survey license grants the right to conduct seismic operations and shallow drilling (up to 350 m). this type of License is not exclusive, it can be submitted to any applicant who has provided evidence of financial and technical viability</a:t>
            </a:r>
            <a:endParaRPr lang="ru-RU" dirty="0"/>
          </a:p>
        </p:txBody>
      </p:sp>
    </p:spTree>
    <p:extLst>
      <p:ext uri="{BB962C8B-B14F-4D97-AF65-F5344CB8AC3E}">
        <p14:creationId xmlns:p14="http://schemas.microsoft.com/office/powerpoint/2010/main" val="544524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720969"/>
            <a:ext cx="10515600" cy="5455994"/>
          </a:xfrm>
        </p:spPr>
        <p:txBody>
          <a:bodyPr/>
          <a:lstStyle/>
          <a:p>
            <a:pPr algn="just"/>
            <a:endParaRPr lang="en-US" dirty="0" smtClean="0"/>
          </a:p>
          <a:p>
            <a:pPr algn="just"/>
            <a:endParaRPr lang="en-US" dirty="0"/>
          </a:p>
          <a:p>
            <a:pPr algn="just"/>
            <a:r>
              <a:rPr lang="en-US" dirty="0"/>
              <a:t>The mining license grants the user exclusive rights to explore and mine within the respective block. A characteristic feature of licensing is the requirement to obtain a state permit to enter into development of new fields, which specifies the permitted production rates. A separate permit is required for the combustion of associated gas, as well as the construction and use of pipelines</a:t>
            </a:r>
            <a:endParaRPr lang="ru-RU" dirty="0"/>
          </a:p>
        </p:txBody>
      </p:sp>
    </p:spTree>
    <p:extLst>
      <p:ext uri="{BB962C8B-B14F-4D97-AF65-F5344CB8AC3E}">
        <p14:creationId xmlns:p14="http://schemas.microsoft.com/office/powerpoint/2010/main" val="3284856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747346"/>
            <a:ext cx="10515600" cy="5429617"/>
          </a:xfrm>
        </p:spPr>
        <p:txBody>
          <a:bodyPr/>
          <a:lstStyle/>
          <a:p>
            <a:endParaRPr lang="en-US" dirty="0" smtClean="0"/>
          </a:p>
          <a:p>
            <a:endParaRPr lang="en-US" dirty="0"/>
          </a:p>
          <a:p>
            <a:endParaRPr lang="en-US" dirty="0" smtClean="0"/>
          </a:p>
          <a:p>
            <a:r>
              <a:rPr lang="en-US" dirty="0"/>
              <a:t>It should be noted that in Norway, "due to the extreme profitability of oil and gas activities", the Law" on taxation of underwater oil and gas fields, etc. "was adopted, which in addition to the usual income tax (28%) introduced a special tax called" special tax " (50%). Thus, subsurface users deduct up to 80% of their profits for taxes </a:t>
            </a:r>
            <a:r>
              <a:rPr lang="en-US" dirty="0" err="1"/>
              <a:t>Stubberud</a:t>
            </a:r>
            <a:r>
              <a:rPr lang="en-US" dirty="0"/>
              <a:t>, Y. A. N. </a:t>
            </a:r>
            <a:r>
              <a:rPr lang="en-US" dirty="0" err="1"/>
              <a:t>Soch</a:t>
            </a:r>
            <a:r>
              <a:rPr lang="en-US" dirty="0"/>
              <a:t>. - P. 52.</a:t>
            </a:r>
            <a:endParaRPr lang="ru-RU" dirty="0"/>
          </a:p>
        </p:txBody>
      </p:sp>
    </p:spTree>
    <p:extLst>
      <p:ext uri="{BB962C8B-B14F-4D97-AF65-F5344CB8AC3E}">
        <p14:creationId xmlns:p14="http://schemas.microsoft.com/office/powerpoint/2010/main" val="4256826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413238"/>
            <a:ext cx="10515600" cy="5763725"/>
          </a:xfrm>
        </p:spPr>
        <p:txBody>
          <a:bodyPr/>
          <a:lstStyle/>
          <a:p>
            <a:endParaRPr lang="en-US" dirty="0" smtClean="0"/>
          </a:p>
          <a:p>
            <a:endParaRPr lang="en-US" dirty="0"/>
          </a:p>
          <a:p>
            <a:pPr algn="just"/>
            <a:r>
              <a:rPr lang="en-US" dirty="0"/>
              <a:t>The world order in the field of subsoil use has been formed for many centuries. The first mention of the system of legal regulation of subsoil use relations dates back to 1525 BC in Ancient Egypt. The procedure for subsurface use was regulated by decrees that established that the right to use subsurface resources located on both private and public lands belongs only to the Pharaoh. </a:t>
            </a:r>
            <a:r>
              <a:rPr lang="en-US" dirty="0" err="1"/>
              <a:t>Perchik</a:t>
            </a:r>
            <a:r>
              <a:rPr lang="en-US" dirty="0"/>
              <a:t>, A. I. </a:t>
            </a:r>
            <a:r>
              <a:rPr lang="en-US" dirty="0" err="1"/>
              <a:t>Gornoe</a:t>
            </a:r>
            <a:r>
              <a:rPr lang="en-US" dirty="0"/>
              <a:t> </a:t>
            </a:r>
            <a:r>
              <a:rPr lang="en-US" dirty="0" err="1"/>
              <a:t>pravo</a:t>
            </a:r>
            <a:r>
              <a:rPr lang="en-US" dirty="0"/>
              <a:t>/A. I. </a:t>
            </a:r>
            <a:r>
              <a:rPr lang="en-US" dirty="0" err="1"/>
              <a:t>Perchik</a:t>
            </a:r>
            <a:r>
              <a:rPr lang="en-US" dirty="0"/>
              <a:t>, M.: ID "</a:t>
            </a:r>
            <a:r>
              <a:rPr lang="en-US" dirty="0" err="1"/>
              <a:t>Philologiya</a:t>
            </a:r>
            <a:r>
              <a:rPr lang="en-US" dirty="0"/>
              <a:t> Tri", 2002. - P. 111.</a:t>
            </a:r>
            <a:endParaRPr lang="ru-RU" dirty="0"/>
          </a:p>
        </p:txBody>
      </p:sp>
    </p:spTree>
    <p:extLst>
      <p:ext uri="{BB962C8B-B14F-4D97-AF65-F5344CB8AC3E}">
        <p14:creationId xmlns:p14="http://schemas.microsoft.com/office/powerpoint/2010/main" val="2403623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597877"/>
            <a:ext cx="10515600" cy="5579086"/>
          </a:xfrm>
        </p:spPr>
        <p:txBody>
          <a:bodyPr>
            <a:normAutofit/>
          </a:bodyPr>
          <a:lstStyle/>
          <a:p>
            <a:pPr algn="just"/>
            <a:endParaRPr lang="en-US" dirty="0" smtClean="0"/>
          </a:p>
          <a:p>
            <a:pPr algn="just"/>
            <a:r>
              <a:rPr lang="en-US" dirty="0"/>
              <a:t>EU legislative activities for liberalizing the energy market of EU member States, namely Directive 90/377/EEC concerning the Community procedure for increasing transparency of gas prices for end users, Directive 91/296/EEC of 31.05.1991 on facilitating the transit of natural gas through pipeline systems, Directive 98/30/The EU Directive of 22.06.1998, aimed at </a:t>
            </a:r>
            <a:r>
              <a:rPr lang="en-US" dirty="0" err="1"/>
              <a:t>demonopolizing</a:t>
            </a:r>
            <a:r>
              <a:rPr lang="en-US" dirty="0"/>
              <a:t> the energy supply market in the member States by gradually opening it up, developing competition, and integrating gas transmission networks, while taking into account the dependence of the energy market on gas suppliers from third countries, has had a significant impact on the energy policy of the EU member States.</a:t>
            </a:r>
            <a:endParaRPr lang="ru-RU" dirty="0"/>
          </a:p>
        </p:txBody>
      </p:sp>
    </p:spTree>
    <p:extLst>
      <p:ext uri="{BB962C8B-B14F-4D97-AF65-F5344CB8AC3E}">
        <p14:creationId xmlns:p14="http://schemas.microsoft.com/office/powerpoint/2010/main" val="1197949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738554"/>
            <a:ext cx="10515600" cy="5438409"/>
          </a:xfrm>
        </p:spPr>
        <p:txBody>
          <a:bodyPr>
            <a:normAutofit/>
          </a:bodyPr>
          <a:lstStyle/>
          <a:p>
            <a:pPr algn="just"/>
            <a:r>
              <a:rPr lang="en-US" dirty="0"/>
              <a:t>Therefore, a number of countries, including Norway, have initiated a process to reduce the share of state participation in the oil and gas sector. The Norwegian government, under the influence of the EU, in order to develop competition in the domestic market, disbanded the state Association SDOE, which controlled 40% of the oil and gas complex. SDOE assets that accumulated "energy profits" intended for the" generation Fund " were purchased by Statoil, </a:t>
            </a:r>
            <a:r>
              <a:rPr lang="en-US" dirty="0" err="1"/>
              <a:t>Norsk</a:t>
            </a:r>
            <a:r>
              <a:rPr lang="en-US" dirty="0"/>
              <a:t> Hydro and a number of foreign companies. But despite the fact that Norway is not a member of the EU, the country is currently under pressure from the main political institutions of the European </a:t>
            </a:r>
            <a:r>
              <a:rPr lang="en-US" dirty="0" err="1"/>
              <a:t>Union.In</a:t>
            </a:r>
            <a:r>
              <a:rPr lang="en-US" dirty="0"/>
              <a:t> General, the EU's influence in creating universal rules for regulating the subsurface use system in the member States of the Union is extremely great. It is obvious that the tendency to reduce the role of the state in subsoil use issues will increase over the years, especially against the background of EU directives and the Energy Charter Treaty.</a:t>
            </a:r>
            <a:endParaRPr lang="ru-RU" dirty="0"/>
          </a:p>
        </p:txBody>
      </p:sp>
    </p:spTree>
    <p:extLst>
      <p:ext uri="{BB962C8B-B14F-4D97-AF65-F5344CB8AC3E}">
        <p14:creationId xmlns:p14="http://schemas.microsoft.com/office/powerpoint/2010/main" val="1786295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42900"/>
            <a:ext cx="10515600" cy="5834063"/>
          </a:xfrm>
        </p:spPr>
        <p:txBody>
          <a:bodyPr/>
          <a:lstStyle/>
          <a:p>
            <a:endParaRPr lang="en-US" dirty="0" smtClean="0"/>
          </a:p>
          <a:p>
            <a:endParaRPr lang="en-US" dirty="0"/>
          </a:p>
          <a:p>
            <a:endParaRPr lang="en-US" dirty="0" smtClean="0"/>
          </a:p>
          <a:p>
            <a:pPr algn="just"/>
            <a:r>
              <a:rPr lang="en-US" dirty="0"/>
              <a:t>In the XIX century, after the discovery of oil fields and the beginning of commercial production of hydrocarbons, subsurface use systems appeared, which, in our opinion, went through four main stages in their development. Periodization of the subsurface use system is essential for analyzing the features of legal regulation of subsurface use.</a:t>
            </a:r>
            <a:endParaRPr lang="ru-RU" dirty="0"/>
          </a:p>
        </p:txBody>
      </p:sp>
    </p:spTree>
    <p:extLst>
      <p:ext uri="{BB962C8B-B14F-4D97-AF65-F5344CB8AC3E}">
        <p14:creationId xmlns:p14="http://schemas.microsoft.com/office/powerpoint/2010/main" val="2765588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290146"/>
            <a:ext cx="10515600" cy="5886817"/>
          </a:xfrm>
        </p:spPr>
        <p:txBody>
          <a:bodyPr/>
          <a:lstStyle/>
          <a:p>
            <a:pPr algn="just"/>
            <a:endParaRPr lang="en-US" dirty="0" smtClean="0"/>
          </a:p>
          <a:p>
            <a:pPr algn="just"/>
            <a:endParaRPr lang="en-US" dirty="0"/>
          </a:p>
          <a:p>
            <a:pPr algn="just"/>
            <a:endParaRPr lang="en-US" dirty="0" smtClean="0"/>
          </a:p>
          <a:p>
            <a:pPr algn="just"/>
            <a:endParaRPr lang="en-US" dirty="0"/>
          </a:p>
          <a:p>
            <a:pPr algn="just"/>
            <a:r>
              <a:rPr lang="en-US" dirty="0"/>
              <a:t>Note that the doctrine of international law does not have a single opinion on the stages of development of the subsurface use system. A. I. </a:t>
            </a:r>
            <a:r>
              <a:rPr lang="en-US" dirty="0" err="1"/>
              <a:t>Perchik</a:t>
            </a:r>
            <a:r>
              <a:rPr lang="en-US" dirty="0"/>
              <a:t> in his research suggests considering the development of the subsurface use system from the point of view of the evolution of the right of ownership of subsurface resources</a:t>
            </a:r>
            <a:endParaRPr lang="ru-RU" dirty="0"/>
          </a:p>
        </p:txBody>
      </p:sp>
    </p:spTree>
    <p:extLst>
      <p:ext uri="{BB962C8B-B14F-4D97-AF65-F5344CB8AC3E}">
        <p14:creationId xmlns:p14="http://schemas.microsoft.com/office/powerpoint/2010/main" val="2555558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404446"/>
            <a:ext cx="10515600" cy="5772517"/>
          </a:xfrm>
        </p:spPr>
        <p:txBody>
          <a:bodyPr/>
          <a:lstStyle/>
          <a:p>
            <a:pPr algn="just"/>
            <a:endParaRPr lang="ru-RU" dirty="0" smtClean="0"/>
          </a:p>
          <a:p>
            <a:pPr algn="just"/>
            <a:endParaRPr lang="ru-RU" dirty="0"/>
          </a:p>
          <a:p>
            <a:pPr algn="just"/>
            <a:r>
              <a:rPr lang="en-US" dirty="0" smtClean="0"/>
              <a:t>D</a:t>
            </a:r>
            <a:r>
              <a:rPr lang="en-US" dirty="0"/>
              <a:t>. </a:t>
            </a:r>
            <a:r>
              <a:rPr lang="en-US" dirty="0" err="1"/>
              <a:t>Klyukin</a:t>
            </a:r>
            <a:r>
              <a:rPr lang="en-US" dirty="0"/>
              <a:t> also identifies two stages in the development of the subsurface use system. As a classification criterion, B. D. </a:t>
            </a:r>
            <a:r>
              <a:rPr lang="en-US" dirty="0" err="1"/>
              <a:t>Klyukin</a:t>
            </a:r>
            <a:r>
              <a:rPr lang="en-US" dirty="0"/>
              <a:t> takes the form of ownership of mineral resources (state or private). In accordance with the chosen criterion, the author calls the first stage of the subsurface use system (early) American, characterized by the protection of individual rights. The second (modern) stage is associated with the adoption of UN resolutions that provide for " the right of peoples to freely use and exploit their wealth is an integral part of sovereignty </a:t>
            </a:r>
            <a:r>
              <a:rPr lang="en-US" dirty="0" err="1"/>
              <a:t>Klyukin</a:t>
            </a:r>
            <a:r>
              <a:rPr lang="en-US" dirty="0"/>
              <a:t>, B. D. </a:t>
            </a:r>
            <a:r>
              <a:rPr lang="en-US" dirty="0" err="1"/>
              <a:t>Nedra</a:t>
            </a:r>
            <a:r>
              <a:rPr lang="en-US" dirty="0"/>
              <a:t> and law / B. D. </a:t>
            </a:r>
            <a:r>
              <a:rPr lang="en-US" dirty="0" err="1"/>
              <a:t>Klyukin</a:t>
            </a:r>
            <a:r>
              <a:rPr lang="en-US" dirty="0"/>
              <a:t>, M., 1994. - P. 56.</a:t>
            </a:r>
            <a:endParaRPr lang="ru-RU" dirty="0"/>
          </a:p>
        </p:txBody>
      </p:sp>
    </p:spTree>
    <p:extLst>
      <p:ext uri="{BB962C8B-B14F-4D97-AF65-F5344CB8AC3E}">
        <p14:creationId xmlns:p14="http://schemas.microsoft.com/office/powerpoint/2010/main" val="2331922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545123"/>
            <a:ext cx="10515600" cy="5631840"/>
          </a:xfrm>
        </p:spPr>
        <p:txBody>
          <a:bodyPr/>
          <a:lstStyle/>
          <a:p>
            <a:endParaRPr lang="en-US" dirty="0" smtClean="0"/>
          </a:p>
          <a:p>
            <a:endParaRPr lang="en-US" dirty="0"/>
          </a:p>
          <a:p>
            <a:endParaRPr lang="en-US" dirty="0" smtClean="0"/>
          </a:p>
          <a:p>
            <a:pPr algn="just"/>
            <a:r>
              <a:rPr lang="en-US" dirty="0"/>
              <a:t>The above-mentioned approaches, in our opinion, do not fully characterize the stages of development of the subsurface use system. It appears that the classification criteria proposed by A. J. Pepper, and B. D. </a:t>
            </a:r>
            <a:r>
              <a:rPr lang="en-US" dirty="0" err="1"/>
              <a:t>Klyukina</a:t>
            </a:r>
            <a:r>
              <a:rPr lang="en-US" dirty="0"/>
              <a:t>, namely, the ratio of ownership rights to mineral resources and rights of land ownership and the ownership of the subsoil can't be the only factor determining the development of the subsoil use system</a:t>
            </a:r>
            <a:endParaRPr lang="ru-RU" dirty="0"/>
          </a:p>
        </p:txBody>
      </p:sp>
    </p:spTree>
    <p:extLst>
      <p:ext uri="{BB962C8B-B14F-4D97-AF65-F5344CB8AC3E}">
        <p14:creationId xmlns:p14="http://schemas.microsoft.com/office/powerpoint/2010/main" val="210163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624254"/>
            <a:ext cx="10515600" cy="5552709"/>
          </a:xfrm>
        </p:spPr>
        <p:txBody>
          <a:bodyPr>
            <a:normAutofit/>
          </a:bodyPr>
          <a:lstStyle/>
          <a:p>
            <a:r>
              <a:rPr lang="en-US" dirty="0"/>
              <a:t>Each stage of the development of subsurface </a:t>
            </a:r>
            <a:r>
              <a:rPr lang="en-US" dirty="0" err="1"/>
              <a:t>userelations</a:t>
            </a:r>
            <a:r>
              <a:rPr lang="en-US" dirty="0"/>
              <a:t> was characterized by a clash of interests of the subjects of the subsurface use system: exporters of capital - subsurface users and States-recipients of capital. As a result, the opposite approach has determined the emergence of new forms of legal regulation of the subsurface use system. In connection with the above, in our opinion, it is necessary to classify the subsurface use system into four main stages. It seems appropriate to indicate the stages of subsurface use in General, and then refer to their detailed characteristics</a:t>
            </a:r>
            <a:r>
              <a:rPr lang="ru-RU" dirty="0" smtClean="0"/>
              <a:t>.</a:t>
            </a:r>
            <a:endParaRPr lang="ru-RU" dirty="0"/>
          </a:p>
          <a:p>
            <a:endParaRPr lang="ru-RU" dirty="0"/>
          </a:p>
        </p:txBody>
      </p:sp>
    </p:spTree>
    <p:extLst>
      <p:ext uri="{BB962C8B-B14F-4D97-AF65-F5344CB8AC3E}">
        <p14:creationId xmlns:p14="http://schemas.microsoft.com/office/powerpoint/2010/main" val="2215216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40677"/>
            <a:ext cx="10515600" cy="6036286"/>
          </a:xfrm>
        </p:spPr>
        <p:txBody>
          <a:bodyPr>
            <a:normAutofit fontScale="92500"/>
          </a:bodyPr>
          <a:lstStyle/>
          <a:p>
            <a:pPr algn="just"/>
            <a:r>
              <a:rPr lang="en-US" dirty="0"/>
              <a:t>The first stage (1857-1917) is determined by the process of formation of the legal basis of the subsurface use </a:t>
            </a:r>
            <a:r>
              <a:rPr lang="en-US" dirty="0" err="1"/>
              <a:t>system.The</a:t>
            </a:r>
            <a:r>
              <a:rPr lang="en-US" dirty="0"/>
              <a:t> second stage (1917-1950), which can be defined as a "Cartel Union", is characterized by the confrontation of two approaches to legal regulation - the approach of capitalist countries that protect the interests of capital exporters and the approach of countries that are recipients of investments rich in hydrocarbons. This confrontation was completed by the formation of an International oil cartel, which included seven leading oil companies, which exercised control over the world's subsurface use system, as well as the transportation, processing and consumption of hydrocarbons for fifty </a:t>
            </a:r>
            <a:r>
              <a:rPr lang="en-US" dirty="0" err="1"/>
              <a:t>years.During</a:t>
            </a:r>
            <a:r>
              <a:rPr lang="en-US" dirty="0"/>
              <a:t> the third stage (1950 - 1990), due to the activities of the newly independent States and the USSR, there was a serious evolution in the field of legal regulation of subsurface use. The principles of stage II were completely abolished and an international legal norm was established that the right of peoples to own and use mineral resources is an integral element of the sovereignty of each </a:t>
            </a:r>
            <a:r>
              <a:rPr lang="en-US" dirty="0" err="1"/>
              <a:t>state.Stage</a:t>
            </a:r>
            <a:r>
              <a:rPr lang="en-US" dirty="0"/>
              <a:t> IV (1990-present), caused by the collapse of the USSR and the emergence of such phenomena as the internationalization of economic activities of States, the globalization of international economic relations, which predetermined the development of processes for liberalizing the policy in the field of subsoil use and strengthening the position of transnational corporations (TNCs).</a:t>
            </a:r>
            <a:endParaRPr lang="ru-RU" dirty="0"/>
          </a:p>
        </p:txBody>
      </p:sp>
    </p:spTree>
    <p:extLst>
      <p:ext uri="{BB962C8B-B14F-4D97-AF65-F5344CB8AC3E}">
        <p14:creationId xmlns:p14="http://schemas.microsoft.com/office/powerpoint/2010/main" val="25157932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67</TotalTime>
  <Words>4410</Words>
  <Application>Microsoft Office PowerPoint</Application>
  <PresentationFormat>Широкоэкранный</PresentationFormat>
  <Paragraphs>78</Paragraphs>
  <Slides>31</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31</vt:i4>
      </vt:variant>
    </vt:vector>
  </HeadingPairs>
  <TitlesOfParts>
    <vt:vector size="34" baseType="lpstr">
      <vt:lpstr>Arial</vt:lpstr>
      <vt:lpstr>Garamond</vt:lpstr>
      <vt:lpstr>Натуральные материалы</vt:lpstr>
      <vt:lpstr>GENERAL CONCEPTS OF THE SUBSURFACE USE SYSTEM IN INTERNATIONAL ECONOMIC LAW</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II этап: 1917-1950 гг. </vt:lpstr>
      <vt:lpstr>Презентация PowerPoint</vt:lpstr>
      <vt:lpstr>Презентация PowerPoint</vt:lpstr>
      <vt:lpstr>Презентация PowerPoint</vt:lpstr>
      <vt:lpstr>III этап: 1950-1990 гг. </vt:lpstr>
      <vt:lpstr>Презентация PowerPoint</vt:lpstr>
      <vt:lpstr>Презентация PowerPoint</vt:lpstr>
      <vt:lpstr>IV этап: 1990 г. - по н.вр.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ОБЩИЕ ПОНЯТИЯ СИСТЕМЫ НЕДРОПОЛЬЗОВАНИЯ В МЕЖДУНАРОДНОМ ЭКОНОМИЧЕСКОМ ПРАВЕ</dc:title>
  <dc:creator>Пользователь</dc:creator>
  <cp:lastModifiedBy>Пользователь</cp:lastModifiedBy>
  <cp:revision>10</cp:revision>
  <dcterms:created xsi:type="dcterms:W3CDTF">2020-11-20T10:29:29Z</dcterms:created>
  <dcterms:modified xsi:type="dcterms:W3CDTF">2020-11-21T09:26:57Z</dcterms:modified>
</cp:coreProperties>
</file>